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Lst>
  <p:notesMasterIdLst>
    <p:notesMasterId r:id="rId11"/>
  </p:notesMasterIdLst>
  <p:handoutMasterIdLst>
    <p:handoutMasterId r:id="rId12"/>
  </p:handoutMasterIdLst>
  <p:sldIdLst>
    <p:sldId id="256" r:id="rId5"/>
    <p:sldId id="257" r:id="rId6"/>
    <p:sldId id="258" r:id="rId7"/>
    <p:sldId id="274" r:id="rId8"/>
    <p:sldId id="260"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3" autoAdjust="0"/>
    <p:restoredTop sz="94364" autoAdjust="0"/>
  </p:normalViewPr>
  <p:slideViewPr>
    <p:cSldViewPr>
      <p:cViewPr varScale="1">
        <p:scale>
          <a:sx n="69" d="100"/>
          <a:sy n="69" d="100"/>
        </p:scale>
        <p:origin x="17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6/1/2018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6/1/2018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Write a brief overview of the time period you chose.</a:t>
            </a:r>
          </a:p>
          <a:p>
            <a:pPr eaLnBrk="1" hangingPunct="1">
              <a:spcBef>
                <a:spcPct val="0"/>
              </a:spcBef>
            </a:pPr>
            <a:r>
              <a:rPr lang="en-US" altLang="en-US">
                <a:ea typeface="ＭＳ Ｐゴシック" panose="020B0600070205080204" pitchFamily="34" charset="-128"/>
              </a:rPr>
              <a:t>To give greater impact make sure to be brief in the slide and explain in the speaker’s notes.</a:t>
            </a:r>
          </a:p>
          <a:p>
            <a:pPr eaLnBrk="1" hangingPunct="1">
              <a:spcBef>
                <a:spcPct val="0"/>
              </a:spcBef>
            </a:pPr>
            <a:r>
              <a:rPr lang="en-US" altLang="en-US">
                <a:ea typeface="ＭＳ Ｐゴシック" panose="020B0600070205080204" pitchFamily="34" charset="-128"/>
              </a:rPr>
              <a:t>Imagine that you have to present the PPT to an audience.</a:t>
            </a:r>
          </a:p>
          <a:p>
            <a:pPr eaLnBrk="1" hangingPunct="1">
              <a:spcBef>
                <a:spcPct val="0"/>
              </a:spcBef>
            </a:pPr>
            <a:r>
              <a:rPr lang="en-US" altLang="en-US">
                <a:ea typeface="ＭＳ Ｐゴシック" panose="020B0600070205080204" pitchFamily="34" charset="-128"/>
              </a:rPr>
              <a:t>The slides are an outline for the audience to follow your presentation.</a:t>
            </a:r>
          </a:p>
          <a:p>
            <a:pPr eaLnBrk="1" hangingPunct="1">
              <a:spcBef>
                <a:spcPct val="0"/>
              </a:spcBef>
            </a:pPr>
            <a:r>
              <a:rPr lang="en-US" altLang="en-US">
                <a:ea typeface="ＭＳ Ｐゴシック" panose="020B0600070205080204" pitchFamily="34" charset="-128"/>
              </a:rPr>
              <a:t>The speaker’s notes would be what you are going to say.</a:t>
            </a:r>
          </a:p>
          <a:p>
            <a:pPr eaLnBrk="1" hangingPunct="1">
              <a:spcBef>
                <a:spcPct val="0"/>
              </a:spcBef>
            </a:pPr>
            <a:endParaRPr lang="en-US" altLang="en-US">
              <a:ea typeface="ＭＳ Ｐゴシック" panose="020B0600070205080204" pitchFamily="34" charset="-128"/>
            </a:endParaRPr>
          </a:p>
          <a:p>
            <a:pPr eaLnBrk="1" hangingPunct="1">
              <a:spcBef>
                <a:spcPct val="0"/>
              </a:spcBef>
            </a:pPr>
            <a:endParaRPr lang="en-US" altLang="en-US">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extLst>
      <p:ext uri="{BB962C8B-B14F-4D97-AF65-F5344CB8AC3E}">
        <p14:creationId xmlns:p14="http://schemas.microsoft.com/office/powerpoint/2010/main" val="65411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*Note: to access hyperlinks, go to Slide Show view.</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Start with the first topic you want to present.</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First research the main idea you want to talk about, research sources, images/graphs/diagrams/tables.</a:t>
            </a:r>
          </a:p>
          <a:p>
            <a:pPr eaLnBrk="1" hangingPunct="1">
              <a:spcBef>
                <a:spcPct val="0"/>
              </a:spcBef>
            </a:pPr>
            <a:r>
              <a:rPr lang="en-US" altLang="en-US" dirty="0">
                <a:ea typeface="ＭＳ Ｐゴシック" panose="020B0600070205080204" pitchFamily="34" charset="-128"/>
              </a:rPr>
              <a:t>Try to express the main concepts in a brief manner, such as bullet points, images with key words.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Explain the slide in the speaker’s notes.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153876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Make sure to include speaker’s notes.</a:t>
            </a: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1686767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Include Speaker’s notes.</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3908495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s://fred.stlouisfed.org/series/GDPC1"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1901.html" TargetMode="External"/><Relationship Id="rId5" Type="http://schemas.openxmlformats.org/officeDocument/2006/relationships/hyperlink" Target="https://youtu.be/1pPZhDZ1IpE" TargetMode="External"/><Relationship Id="rId4" Type="http://schemas.openxmlformats.org/officeDocument/2006/relationships/hyperlink" Target="https://youtu.be/kYd51YutYqo"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fred.stlouisfed.org/series/PPIACO" TargetMode="External"/><Relationship Id="rId3" Type="http://schemas.openxmlformats.org/officeDocument/2006/relationships/hyperlink" Target="http://media.pearsoncmg.com/ph/bp/bp_hubbard_econ_5/sectionvid/section2001.html" TargetMode="External"/><Relationship Id="rId7" Type="http://schemas.openxmlformats.org/officeDocument/2006/relationships/hyperlink" Target="https://fred.stlouisfed.org/series/CPILFESL"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hyperlink" Target="https://fred.stlouisfed.org/series/CPIAUCSL#0" TargetMode="External"/><Relationship Id="rId5" Type="http://schemas.openxmlformats.org/officeDocument/2006/relationships/hyperlink" Target="https://youtu.be/1pPZhDZ1IpE" TargetMode="External"/><Relationship Id="rId4" Type="http://schemas.openxmlformats.org/officeDocument/2006/relationships/hyperlink" Target="http://media.pearsoncmg.com/ph/bp/bp_hubbard_econ_5/sectionvid/section2004.html" TargetMode="External"/><Relationship Id="rId9" Type="http://schemas.openxmlformats.org/officeDocument/2006/relationships/hyperlink" Target="https://fred.stlouisfed.org/series/UNRAT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research.stlouisfed.org/fred2/series/DFF"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2603.html" TargetMode="External"/><Relationship Id="rId5" Type="http://schemas.openxmlformats.org/officeDocument/2006/relationships/hyperlink" Target="https://research.stlouisfed.org/fred2/series/MPRIME" TargetMode="External"/><Relationship Id="rId4" Type="http://schemas.openxmlformats.org/officeDocument/2006/relationships/hyperlink" Target="https://research.stlouisfed.org/fred2/series/GS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s://asklibrary.com.edu/faq/12385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4000"/>
            <a:ext cx="8258175" cy="1193800"/>
          </a:xfrm>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This slide should include a brief overview of the 10-year period between 1950 and today that you chose for this presentation.</a:t>
            </a:r>
          </a:p>
          <a:p>
            <a:endParaRPr lang="en-US" altLang="en-US" dirty="0">
              <a:latin typeface="Frank Goth ECd" pitchFamily="34"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GDP (2 slides)</a:t>
            </a:r>
          </a:p>
        </p:txBody>
      </p:sp>
      <p:sp>
        <p:nvSpPr>
          <p:cNvPr id="8195" name="Content Placeholder 2"/>
          <p:cNvSpPr>
            <a:spLocks noGrp="1"/>
          </p:cNvSpPr>
          <p:nvPr>
            <p:ph idx="1"/>
          </p:nvPr>
        </p:nvSpPr>
        <p:spPr>
          <a:xfrm>
            <a:off x="628650" y="1371600"/>
            <a:ext cx="8258175" cy="5181600"/>
          </a:xfrm>
        </p:spPr>
        <p:txBody>
          <a:bodyPr>
            <a:normAutofit lnSpcReduction="10000"/>
          </a:bodyPr>
          <a:lstStyle/>
          <a:p>
            <a:pPr marL="685800" lvl="1" indent="-342900">
              <a:spcBef>
                <a:spcPts val="600"/>
              </a:spcBef>
              <a:buFont typeface="+mj-lt"/>
              <a:buAutoNum type="arabicPeriod"/>
            </a:pPr>
            <a:r>
              <a:rPr lang="en-US" altLang="en-US" sz="1700" dirty="0">
                <a:latin typeface="+mn-lt"/>
                <a:ea typeface="ＭＳ Ｐゴシック" panose="020B0600070205080204" pitchFamily="34" charset="-128"/>
                <a:cs typeface="Times New Roman" panose="02020603050405020304" pitchFamily="18" charset="0"/>
              </a:rPr>
              <a:t>Gross Domestic Product (GDP) and Growth</a:t>
            </a: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Show a graph of real GDP growth rates for each year of your decade and highlight significant changes in growth rates, such as dips or negative growth (recession) or booms (economic expansion)</a:t>
            </a: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Real GDP data can be found </a:t>
            </a:r>
            <a:r>
              <a:rPr lang="en-US" altLang="en-US" sz="1700" dirty="0">
                <a:latin typeface="+mn-lt"/>
                <a:ea typeface="ＭＳ Ｐゴシック" panose="020B0600070205080204" pitchFamily="34" charset="-128"/>
                <a:cs typeface="Times New Roman" panose="02020603050405020304" pitchFamily="18" charset="0"/>
                <a:hlinkClick r:id="rId3"/>
              </a:rPr>
              <a:t>here</a:t>
            </a:r>
            <a:r>
              <a:rPr lang="en-US" altLang="en-US" sz="1700" dirty="0">
                <a:latin typeface="+mn-lt"/>
                <a:ea typeface="ＭＳ Ｐゴシック" panose="020B0600070205080204" pitchFamily="34" charset="-128"/>
                <a:cs typeface="Times New Roman" panose="02020603050405020304" pitchFamily="18" charset="0"/>
              </a:rPr>
              <a:t> at FRED, the research database of the St. Louis Federal Reserve – adjust the data to your 10 year </a:t>
            </a:r>
            <a:r>
              <a:rPr lang="en-US" altLang="en-US" sz="1700" dirty="0" smtClean="0">
                <a:latin typeface="+mn-lt"/>
                <a:ea typeface="ＭＳ Ｐゴシック" panose="020B0600070205080204" pitchFamily="34" charset="-128"/>
                <a:cs typeface="Times New Roman" panose="02020603050405020304" pitchFamily="18" charset="0"/>
              </a:rPr>
              <a:t>period</a:t>
            </a:r>
          </a:p>
          <a:p>
            <a:pPr lvl="2">
              <a:spcBef>
                <a:spcPts val="600"/>
              </a:spcBef>
            </a:pPr>
            <a:r>
              <a:rPr lang="en-US" altLang="en-US" sz="1700" dirty="0" smtClean="0">
                <a:latin typeface="+mn-lt"/>
                <a:ea typeface="ＭＳ Ｐゴシック" panose="020B0600070205080204" pitchFamily="34" charset="-128"/>
                <a:cs typeface="Times New Roman" panose="02020603050405020304" pitchFamily="18" charset="0"/>
              </a:rPr>
              <a:t>Here </a:t>
            </a:r>
            <a:r>
              <a:rPr lang="en-US" altLang="en-US" sz="1700" dirty="0">
                <a:latin typeface="+mn-lt"/>
                <a:ea typeface="ＭＳ Ｐゴシック" panose="020B0600070205080204" pitchFamily="34" charset="-128"/>
                <a:cs typeface="Times New Roman" panose="02020603050405020304" pitchFamily="18" charset="0"/>
              </a:rPr>
              <a:t>is a </a:t>
            </a:r>
            <a:r>
              <a:rPr lang="en-US" altLang="en-US" sz="1700" dirty="0">
                <a:latin typeface="+mn-lt"/>
                <a:ea typeface="ＭＳ Ｐゴシック" panose="020B0600070205080204" pitchFamily="34" charset="-128"/>
                <a:cs typeface="Times New Roman" panose="02020603050405020304" pitchFamily="18" charset="0"/>
                <a:hlinkClick r:id="rId4"/>
              </a:rPr>
              <a:t>video</a:t>
            </a:r>
            <a:r>
              <a:rPr lang="en-US" altLang="en-US" sz="1700" dirty="0">
                <a:latin typeface="+mn-lt"/>
                <a:ea typeface="ＭＳ Ｐゴシック" panose="020B0600070205080204" pitchFamily="34" charset="-128"/>
                <a:cs typeface="Times New Roman" panose="02020603050405020304" pitchFamily="18" charset="0"/>
              </a:rPr>
              <a:t> to introduce you to using the FRED </a:t>
            </a:r>
            <a:r>
              <a:rPr lang="en-US" altLang="en-US" sz="1700" dirty="0" smtClean="0">
                <a:latin typeface="+mn-lt"/>
                <a:ea typeface="ＭＳ Ｐゴシック" panose="020B0600070205080204" pitchFamily="34" charset="-128"/>
                <a:cs typeface="Times New Roman" panose="02020603050405020304" pitchFamily="18" charset="0"/>
              </a:rPr>
              <a:t>site and this </a:t>
            </a:r>
            <a:r>
              <a:rPr lang="en-US" altLang="en-US" sz="1700" dirty="0" smtClean="0">
                <a:latin typeface="+mn-lt"/>
                <a:ea typeface="ＭＳ Ｐゴシック" panose="020B0600070205080204" pitchFamily="34" charset="-128"/>
                <a:cs typeface="Times New Roman" panose="02020603050405020304" pitchFamily="18" charset="0"/>
                <a:hlinkClick r:id="rId5"/>
              </a:rPr>
              <a:t>video</a:t>
            </a:r>
            <a:r>
              <a:rPr lang="en-US" altLang="en-US" sz="1700" dirty="0" smtClean="0">
                <a:latin typeface="+mn-lt"/>
                <a:ea typeface="ＭＳ Ｐゴシック" panose="020B0600070205080204" pitchFamily="34" charset="-128"/>
                <a:cs typeface="Times New Roman" panose="02020603050405020304" pitchFamily="18" charset="0"/>
              </a:rPr>
              <a:t> shows you how to adjust the units so you can get growth rate for each year – the data above will come up in dollars so it needs to be adjusted.</a:t>
            </a:r>
            <a:endParaRPr lang="en-US" altLang="en-US" sz="1700" dirty="0">
              <a:latin typeface="+mn-lt"/>
              <a:ea typeface="ＭＳ Ｐゴシック" panose="020B0600070205080204" pitchFamily="34" charset="-128"/>
              <a:cs typeface="Times New Roman" panose="02020603050405020304" pitchFamily="18" charset="0"/>
            </a:endParaRPr>
          </a:p>
          <a:p>
            <a:pPr marL="685800" lvl="1" indent="-342900">
              <a:spcBef>
                <a:spcPts val="600"/>
              </a:spcBef>
              <a:buFont typeface="+mj-lt"/>
              <a:buAutoNum type="arabicPeriod"/>
            </a:pPr>
            <a:r>
              <a:rPr lang="en-US" altLang="en-US" sz="1700" dirty="0">
                <a:latin typeface="+mn-lt"/>
                <a:ea typeface="ＭＳ Ｐゴシック" panose="020B0600070205080204" pitchFamily="34" charset="-128"/>
                <a:cs typeface="Times New Roman" panose="02020603050405020304" pitchFamily="18" charset="0"/>
              </a:rPr>
              <a:t>Choose two or three of the most relevant events from this time period that impacted the U.S. economy. Apply specific models developed throughout the course to demonstrate how these events influenced national output during this time period. </a:t>
            </a: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You can use the </a:t>
            </a:r>
            <a:r>
              <a:rPr lang="en-US" altLang="en-US" sz="1700" dirty="0">
                <a:latin typeface="+mn-lt"/>
                <a:ea typeface="ＭＳ Ｐゴシック" panose="020B0600070205080204" pitchFamily="34" charset="-128"/>
                <a:cs typeface="Times New Roman" panose="02020603050405020304" pitchFamily="18" charset="0"/>
                <a:hlinkClick r:id="rId6"/>
              </a:rPr>
              <a:t>GDP formula</a:t>
            </a:r>
            <a:r>
              <a:rPr lang="en-US" altLang="en-US" sz="1700" dirty="0">
                <a:latin typeface="+mn-lt"/>
                <a:ea typeface="ＭＳ Ｐゴシック" panose="020B0600070205080204" pitchFamily="34" charset="-128"/>
                <a:cs typeface="Times New Roman" panose="02020603050405020304" pitchFamily="18" charset="0"/>
              </a:rPr>
              <a:t> to explain how an event impacted GDP growth.  For instance, if there was large increase in military spending because of a war, we would expect to see an increase in </a:t>
            </a:r>
            <a:r>
              <a:rPr lang="en-US" altLang="en-US" sz="1700" dirty="0" smtClean="0">
                <a:latin typeface="+mn-lt"/>
                <a:ea typeface="ＭＳ Ｐゴシック" panose="020B0600070205080204" pitchFamily="34" charset="-128"/>
                <a:cs typeface="Times New Roman" panose="02020603050405020304" pitchFamily="18" charset="0"/>
              </a:rPr>
              <a:t>GDP</a:t>
            </a:r>
            <a:r>
              <a:rPr lang="en-US" altLang="en-US" sz="1700" dirty="0">
                <a:latin typeface="+mn-lt"/>
                <a:ea typeface="ＭＳ Ｐゴシック" panose="020B0600070205080204" pitchFamily="34" charset="-128"/>
                <a:cs typeface="Times New Roman" panose="02020603050405020304" pitchFamily="18" charset="0"/>
              </a:rPr>
              <a:t> </a:t>
            </a:r>
            <a:r>
              <a:rPr lang="en-US" altLang="en-US" sz="1700" dirty="0" smtClean="0">
                <a:latin typeface="+mn-lt"/>
                <a:ea typeface="ＭＳ Ｐゴシック" panose="020B0600070205080204" pitchFamily="34" charset="-128"/>
                <a:cs typeface="Times New Roman" panose="02020603050405020304" pitchFamily="18" charset="0"/>
              </a:rPr>
              <a:t>through increased Government Spending.</a:t>
            </a:r>
            <a:endParaRPr lang="en-US" altLang="en-US" sz="1700" dirty="0">
              <a:latin typeface="+mn-lt"/>
              <a:ea typeface="ＭＳ Ｐゴシック" panose="020B0600070205080204" pitchFamily="34" charset="-128"/>
              <a:cs typeface="Times New Roman" panose="02020603050405020304" pitchFamily="18" charset="0"/>
            </a:endParaRPr>
          </a:p>
          <a:p>
            <a:pPr lvl="2">
              <a:spcBef>
                <a:spcPts val="600"/>
              </a:spcBef>
            </a:pPr>
            <a:r>
              <a:rPr lang="en-US" altLang="en-US" sz="1700" dirty="0">
                <a:latin typeface="+mn-lt"/>
                <a:ea typeface="ＭＳ Ｐゴシック" panose="020B0600070205080204" pitchFamily="34" charset="-128"/>
                <a:cs typeface="Times New Roman" panose="02020603050405020304" pitchFamily="18" charset="0"/>
              </a:rPr>
              <a:t>Be sure the connections you make are supported by the data you present.</a:t>
            </a:r>
          </a:p>
          <a:p>
            <a:pPr marL="342900" lvl="1" indent="0" algn="ctr">
              <a:spcBef>
                <a:spcPts val="600"/>
              </a:spcBef>
              <a:buNone/>
            </a:pPr>
            <a:r>
              <a:rPr lang="en-US" altLang="en-US" sz="1700" dirty="0" smtClean="0">
                <a:latin typeface="+mn-lt"/>
                <a:ea typeface="ＭＳ Ｐゴシック" panose="020B0600070205080204" pitchFamily="34" charset="-128"/>
                <a:cs typeface="Times New Roman" panose="02020603050405020304" pitchFamily="18" charset="0"/>
              </a:rPr>
              <a:t/>
            </a:r>
            <a:br>
              <a:rPr lang="en-US" altLang="en-US" sz="1700" dirty="0" smtClean="0">
                <a:latin typeface="+mn-lt"/>
                <a:ea typeface="ＭＳ Ｐゴシック" panose="020B0600070205080204" pitchFamily="34" charset="-128"/>
                <a:cs typeface="Times New Roman" panose="02020603050405020304" pitchFamily="18" charset="0"/>
              </a:rPr>
            </a:br>
            <a:r>
              <a:rPr lang="en-US" altLang="en-US" sz="1700" b="1" dirty="0" smtClean="0">
                <a:latin typeface="+mn-lt"/>
                <a:ea typeface="ＭＳ Ｐゴシック" panose="020B0600070205080204" pitchFamily="34" charset="-128"/>
                <a:cs typeface="Times New Roman" panose="02020603050405020304" pitchFamily="18" charset="0"/>
              </a:rPr>
              <a:t>To </a:t>
            </a:r>
            <a:r>
              <a:rPr lang="en-US" altLang="en-US" sz="1700" b="1" dirty="0">
                <a:latin typeface="+mn-lt"/>
                <a:ea typeface="ＭＳ Ｐゴシック" panose="020B0600070205080204" pitchFamily="34" charset="-128"/>
                <a:cs typeface="Times New Roman" panose="02020603050405020304" pitchFamily="18" charset="0"/>
              </a:rPr>
              <a:t>access hyperlinks, view as Slide Show from top ribbon tab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defRPr/>
            </a:pPr>
            <a:r>
              <a:rPr lang="en-US" sz="3200" dirty="0">
                <a:ea typeface="+mj-ea"/>
                <a:cs typeface="+mj-cs"/>
              </a:rPr>
              <a:t>Unemployment and Inflation (2+ slides)</a:t>
            </a:r>
            <a:endParaRPr lang="en-US" sz="3200" dirty="0">
              <a:cs typeface="+mj-cs"/>
            </a:endParaRPr>
          </a:p>
        </p:txBody>
      </p:sp>
      <p:sp>
        <p:nvSpPr>
          <p:cNvPr id="3" name="Content Placeholder 2"/>
          <p:cNvSpPr>
            <a:spLocks noGrp="1"/>
          </p:cNvSpPr>
          <p:nvPr>
            <p:ph idx="1"/>
          </p:nvPr>
        </p:nvSpPr>
        <p:spPr>
          <a:xfrm>
            <a:off x="494371" y="990600"/>
            <a:ext cx="8497229" cy="5486400"/>
          </a:xfrm>
        </p:spPr>
        <p:txBody>
          <a:bodyPr>
            <a:noAutofit/>
          </a:bodyPr>
          <a:lstStyle/>
          <a:p>
            <a:pPr marL="342900" lvl="2" indent="-342900">
              <a:spcBef>
                <a:spcPts val="600"/>
              </a:spcBef>
              <a:buFont typeface="+mj-lt"/>
              <a:buAutoNum type="arabicPeriod"/>
              <a:defRPr/>
            </a:pPr>
            <a:r>
              <a:rPr lang="en-US" sz="1600" dirty="0">
                <a:latin typeface="+mn-lt"/>
              </a:rPr>
              <a:t>Analyze </a:t>
            </a:r>
            <a:r>
              <a:rPr lang="en-US" sz="1600" dirty="0">
                <a:latin typeface="+mn-lt"/>
                <a:hlinkClick r:id="rId3"/>
              </a:rPr>
              <a:t>unemployment</a:t>
            </a:r>
            <a:r>
              <a:rPr lang="en-US" sz="1600" dirty="0">
                <a:latin typeface="+mn-lt"/>
              </a:rPr>
              <a:t> and </a:t>
            </a:r>
            <a:r>
              <a:rPr lang="en-US" sz="1600" dirty="0">
                <a:latin typeface="+mn-lt"/>
                <a:hlinkClick r:id="rId4"/>
              </a:rPr>
              <a:t>inflation</a:t>
            </a:r>
            <a:r>
              <a:rPr lang="en-US" sz="1600" dirty="0">
                <a:latin typeface="+mn-lt"/>
              </a:rPr>
              <a:t> data as to their relation to output and growth, using macroeconomic principles and models to explain their effect.</a:t>
            </a:r>
          </a:p>
          <a:p>
            <a:pPr marL="600075" lvl="3" indent="-257175">
              <a:spcBef>
                <a:spcPts val="600"/>
              </a:spcBef>
              <a:buFont typeface="Arial" charset="0"/>
              <a:buChar char="•"/>
              <a:defRPr/>
            </a:pPr>
            <a:r>
              <a:rPr lang="en-US" sz="1600" dirty="0">
                <a:latin typeface="+mn-lt"/>
                <a:cs typeface="Times New Roman" panose="02020603050405020304" pitchFamily="18" charset="0"/>
              </a:rPr>
              <a:t>Show graphs of both annual inflation rates and annual unemployment rates throughout your decade. </a:t>
            </a:r>
          </a:p>
          <a:p>
            <a:pPr marL="942975" lvl="4" indent="-257175">
              <a:spcBef>
                <a:spcPts val="600"/>
              </a:spcBef>
              <a:buFont typeface="Arial" charset="0"/>
              <a:buChar char="•"/>
              <a:defRPr/>
            </a:pPr>
            <a:r>
              <a:rPr lang="en-US" sz="1600" dirty="0">
                <a:latin typeface="+mn-lt"/>
                <a:cs typeface="Times New Roman" panose="02020603050405020304" pitchFamily="18" charset="0"/>
              </a:rPr>
              <a:t>Find data on inflation </a:t>
            </a:r>
            <a:r>
              <a:rPr lang="en-US" sz="1600" dirty="0" smtClean="0">
                <a:latin typeface="+mn-lt"/>
                <a:cs typeface="Times New Roman" panose="02020603050405020304" pitchFamily="18" charset="0"/>
              </a:rPr>
              <a:t>rates – here are some you could use (you do not need to use all), and be sure to </a:t>
            </a:r>
            <a:r>
              <a:rPr lang="en-US" sz="1600" dirty="0" smtClean="0">
                <a:latin typeface="+mn-lt"/>
                <a:cs typeface="Times New Roman" panose="02020603050405020304" pitchFamily="18" charset="0"/>
                <a:hlinkClick r:id="rId5"/>
              </a:rPr>
              <a:t>change the units </a:t>
            </a:r>
            <a:r>
              <a:rPr lang="en-US" sz="1600" dirty="0" smtClean="0">
                <a:latin typeface="+mn-lt"/>
                <a:cs typeface="Times New Roman" panose="02020603050405020304" pitchFamily="18" charset="0"/>
              </a:rPr>
              <a:t>to percent change from a year ago:</a:t>
            </a:r>
            <a:endParaRPr lang="en-US" sz="1600" dirty="0">
              <a:latin typeface="+mn-lt"/>
              <a:cs typeface="Times New Roman" panose="02020603050405020304" pitchFamily="18" charset="0"/>
            </a:endParaRPr>
          </a:p>
          <a:p>
            <a:pPr marL="1285875" lvl="5" indent="-257175">
              <a:spcBef>
                <a:spcPts val="600"/>
              </a:spcBef>
              <a:buFont typeface="Arial" charset="0"/>
              <a:buChar char="•"/>
              <a:defRPr/>
            </a:pPr>
            <a:r>
              <a:rPr lang="en-US" sz="1600" dirty="0">
                <a:cs typeface="Times New Roman" panose="02020603050405020304" pitchFamily="18" charset="0"/>
                <a:hlinkClick r:id="rId6"/>
              </a:rPr>
              <a:t>Consumer Price </a:t>
            </a:r>
            <a:r>
              <a:rPr lang="en-US" sz="1600" dirty="0" smtClean="0">
                <a:cs typeface="Times New Roman" panose="02020603050405020304" pitchFamily="18" charset="0"/>
                <a:hlinkClick r:id="rId6"/>
              </a:rPr>
              <a:t>Index</a:t>
            </a:r>
            <a:endParaRPr lang="en-US" sz="1600" dirty="0">
              <a:cs typeface="Times New Roman" panose="02020603050405020304" pitchFamily="18" charset="0"/>
            </a:endParaRPr>
          </a:p>
          <a:p>
            <a:pPr marL="1285875" lvl="5" indent="-257175">
              <a:spcBef>
                <a:spcPts val="600"/>
              </a:spcBef>
              <a:buFont typeface="Arial" charset="0"/>
              <a:buChar char="•"/>
              <a:defRPr/>
            </a:pPr>
            <a:r>
              <a:rPr lang="en-US" sz="1600" dirty="0" smtClean="0">
                <a:cs typeface="Times New Roman" panose="02020603050405020304" pitchFamily="18" charset="0"/>
                <a:hlinkClick r:id="rId7"/>
              </a:rPr>
              <a:t>Consumer Price Index – Less Food and Energy </a:t>
            </a:r>
            <a:r>
              <a:rPr lang="en-US" sz="1600" dirty="0" smtClean="0">
                <a:cs typeface="Times New Roman" panose="02020603050405020304" pitchFamily="18" charset="0"/>
              </a:rPr>
              <a:t>(less volatile and often uses for targeting purposes, often called “Core CPI”)</a:t>
            </a:r>
            <a:endParaRPr lang="en-US" sz="1600" dirty="0">
              <a:cs typeface="Times New Roman" panose="02020603050405020304" pitchFamily="18" charset="0"/>
            </a:endParaRPr>
          </a:p>
          <a:p>
            <a:pPr marL="1285875" lvl="5" indent="-257175">
              <a:spcBef>
                <a:spcPts val="600"/>
              </a:spcBef>
              <a:buFont typeface="Arial" charset="0"/>
              <a:buChar char="•"/>
              <a:defRPr/>
            </a:pPr>
            <a:r>
              <a:rPr lang="en-US" sz="1600" dirty="0">
                <a:cs typeface="Times New Roman" panose="02020603050405020304" pitchFamily="18" charset="0"/>
                <a:hlinkClick r:id="rId8"/>
              </a:rPr>
              <a:t>Producer Price Index</a:t>
            </a:r>
            <a:endParaRPr lang="en-US" sz="1600" dirty="0">
              <a:cs typeface="Times New Roman" panose="02020603050405020304" pitchFamily="18" charset="0"/>
            </a:endParaRPr>
          </a:p>
          <a:p>
            <a:pPr marL="942975" lvl="4" indent="-257175">
              <a:spcBef>
                <a:spcPts val="600"/>
              </a:spcBef>
              <a:buFont typeface="Arial" charset="0"/>
              <a:buChar char="•"/>
              <a:defRPr/>
            </a:pPr>
            <a:r>
              <a:rPr lang="en-US" sz="1600" dirty="0">
                <a:latin typeface="+mn-lt"/>
                <a:cs typeface="Times New Roman" panose="02020603050405020304" pitchFamily="18" charset="0"/>
              </a:rPr>
              <a:t>Find data on unemployment </a:t>
            </a:r>
            <a:r>
              <a:rPr lang="en-US" sz="1600" dirty="0">
                <a:latin typeface="+mn-lt"/>
                <a:cs typeface="Times New Roman" panose="02020603050405020304" pitchFamily="18" charset="0"/>
                <a:hlinkClick r:id="rId9"/>
              </a:rPr>
              <a:t>here</a:t>
            </a:r>
            <a:endParaRPr lang="en-US" sz="1600" dirty="0">
              <a:latin typeface="+mn-lt"/>
              <a:cs typeface="Times New Roman" panose="02020603050405020304" pitchFamily="18" charset="0"/>
            </a:endParaRPr>
          </a:p>
          <a:p>
            <a:pPr marL="600075" lvl="3" indent="-257175">
              <a:spcBef>
                <a:spcPts val="600"/>
              </a:spcBef>
              <a:buFont typeface="Arial" charset="0"/>
              <a:buChar char="•"/>
              <a:defRPr/>
            </a:pPr>
            <a:r>
              <a:rPr lang="en-US" sz="1600" dirty="0">
                <a:latin typeface="+mn-lt"/>
                <a:cs typeface="Times New Roman" panose="02020603050405020304" pitchFamily="18" charset="0"/>
              </a:rPr>
              <a:t>Explain how inflation and unemployment are calculated for the data presented</a:t>
            </a:r>
          </a:p>
          <a:p>
            <a:pPr marL="600075" lvl="3" indent="-257175">
              <a:spcBef>
                <a:spcPts val="600"/>
              </a:spcBef>
              <a:buFont typeface="Arial" charset="0"/>
              <a:buChar char="•"/>
              <a:defRPr/>
            </a:pPr>
            <a:r>
              <a:rPr lang="en-US" sz="1600" dirty="0">
                <a:latin typeface="+mn-lt"/>
                <a:cs typeface="Times New Roman" panose="02020603050405020304" pitchFamily="18" charset="0"/>
              </a:rPr>
              <a:t>Discuss how changes in both are related to changes in GDP growth</a:t>
            </a:r>
          </a:p>
          <a:p>
            <a:pPr marL="342900" lvl="2" indent="-342900">
              <a:spcBef>
                <a:spcPts val="600"/>
              </a:spcBef>
              <a:buFont typeface="+mj-lt"/>
              <a:buAutoNum type="arabicPeriod"/>
              <a:defRPr/>
            </a:pPr>
            <a:r>
              <a:rPr lang="en-US" sz="1600" dirty="0">
                <a:latin typeface="+mn-lt"/>
              </a:rPr>
              <a:t>Apply specific models developed throughout the course to demonstrate how the previously selected events influenced both unemployment and inflation during this time period. </a:t>
            </a:r>
          </a:p>
          <a:p>
            <a:pPr marL="600075" lvl="3" indent="-257175">
              <a:spcBef>
                <a:spcPts val="600"/>
              </a:spcBef>
              <a:buFont typeface="Arial" charset="0"/>
              <a:buChar char="•"/>
              <a:defRPr/>
            </a:pPr>
            <a:r>
              <a:rPr lang="en-US" sz="1600" dirty="0">
                <a:latin typeface="+mn-lt"/>
              </a:rPr>
              <a:t>Discuss how the events impacted both economic indicators</a:t>
            </a:r>
          </a:p>
          <a:p>
            <a:pPr marL="600075" lvl="3" indent="-257175">
              <a:spcBef>
                <a:spcPts val="600"/>
              </a:spcBef>
              <a:buFont typeface="Arial" charset="0"/>
              <a:buChar char="•"/>
              <a:defRPr/>
            </a:pPr>
            <a:r>
              <a:rPr lang="en-US" sz="1600" dirty="0">
                <a:latin typeface="+mn-lt"/>
              </a:rPr>
              <a:t>For the final draft, look to include our AD-AS model to illustrate how events led the changes observed in </a:t>
            </a:r>
            <a:r>
              <a:rPr lang="en-US" sz="1600" dirty="0" smtClean="0">
                <a:latin typeface="+mn-lt"/>
              </a:rPr>
              <a:t>both</a:t>
            </a:r>
            <a:endParaRPr lang="en-US" sz="1600" dirty="0">
              <a:latin typeface="+mn-lt"/>
            </a:endParaRPr>
          </a:p>
        </p:txBody>
      </p:sp>
    </p:spTree>
    <p:extLst>
      <p:ext uri="{BB962C8B-B14F-4D97-AF65-F5344CB8AC3E}">
        <p14:creationId xmlns:p14="http://schemas.microsoft.com/office/powerpoint/2010/main" val="1214179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ea typeface="+mj-ea"/>
                <a:cs typeface="+mj-cs"/>
              </a:rPr>
              <a:t>Interest Rates</a:t>
            </a:r>
            <a:endParaRPr lang="en-US" sz="3200" dirty="0">
              <a:cs typeface="+mj-cs"/>
            </a:endParaRPr>
          </a:p>
        </p:txBody>
      </p:sp>
      <p:sp>
        <p:nvSpPr>
          <p:cNvPr id="3" name="Content Placeholder 2"/>
          <p:cNvSpPr>
            <a:spLocks noGrp="1"/>
          </p:cNvSpPr>
          <p:nvPr>
            <p:ph idx="1"/>
          </p:nvPr>
        </p:nvSpPr>
        <p:spPr>
          <a:xfrm>
            <a:off x="628650" y="1295400"/>
            <a:ext cx="8362950" cy="4525963"/>
          </a:xfrm>
        </p:spPr>
        <p:txBody>
          <a:bodyPr>
            <a:normAutofit/>
          </a:bodyPr>
          <a:lstStyle/>
          <a:p>
            <a:pPr marL="0" indent="0" eaLnBrk="1" fontAlgn="auto" hangingPunct="1">
              <a:spcAft>
                <a:spcPts val="0"/>
              </a:spcAft>
              <a:buClrTx/>
              <a:buSzTx/>
              <a:buFont typeface="Arial" charset="0"/>
              <a:buNone/>
              <a:defRPr/>
            </a:pPr>
            <a:r>
              <a:rPr lang="en-US" sz="1800" dirty="0"/>
              <a:t>Analyze interest rate fluctuations throughout this time period and their effects on other aspects of the economy.</a:t>
            </a:r>
          </a:p>
          <a:p>
            <a:pPr eaLnBrk="1" fontAlgn="auto" hangingPunct="1">
              <a:spcAft>
                <a:spcPts val="0"/>
              </a:spcAft>
              <a:buClrTx/>
              <a:buSzTx/>
              <a:defRPr/>
            </a:pPr>
            <a:r>
              <a:rPr lang="en-US" sz="1800" dirty="0"/>
              <a:t>Show graph of interest rates during your time period – there are different rate to choose from, like the </a:t>
            </a:r>
            <a:r>
              <a:rPr lang="en-US" sz="1800" dirty="0">
                <a:hlinkClick r:id="rId3"/>
              </a:rPr>
              <a:t>Federal Funds Rate</a:t>
            </a:r>
            <a:r>
              <a:rPr lang="en-US" sz="1800" dirty="0"/>
              <a:t>, the </a:t>
            </a:r>
            <a:r>
              <a:rPr lang="en-US" sz="1800" dirty="0">
                <a:hlinkClick r:id="rId4"/>
              </a:rPr>
              <a:t>3-Month Treasury Rate</a:t>
            </a:r>
            <a:r>
              <a:rPr lang="en-US" sz="1800" dirty="0"/>
              <a:t> or the </a:t>
            </a:r>
            <a:r>
              <a:rPr lang="en-US" sz="1800" dirty="0">
                <a:hlinkClick r:id="rId5"/>
              </a:rPr>
              <a:t>Bank Prime Loan Rate</a:t>
            </a:r>
            <a:r>
              <a:rPr lang="en-US" sz="1800" dirty="0"/>
              <a:t> which will each give a sense of the level of interest rates and the trend throughout the decade</a:t>
            </a:r>
          </a:p>
          <a:p>
            <a:pPr eaLnBrk="1" fontAlgn="auto" hangingPunct="1">
              <a:spcAft>
                <a:spcPts val="0"/>
              </a:spcAft>
              <a:buClrTx/>
              <a:buSzTx/>
              <a:defRPr/>
            </a:pPr>
            <a:r>
              <a:rPr lang="en-US" sz="1800" dirty="0"/>
              <a:t>Then discuss the following:</a:t>
            </a:r>
          </a:p>
          <a:p>
            <a:pPr lvl="1" eaLnBrk="1" fontAlgn="auto" hangingPunct="1">
              <a:spcAft>
                <a:spcPts val="0"/>
              </a:spcAft>
              <a:buClrTx/>
              <a:buSzTx/>
              <a:defRPr/>
            </a:pPr>
            <a:r>
              <a:rPr lang="en-US" dirty="0"/>
              <a:t>How would these fluctuations affect/be affected by inflation? </a:t>
            </a:r>
          </a:p>
          <a:p>
            <a:pPr lvl="1" eaLnBrk="1" fontAlgn="auto" hangingPunct="1">
              <a:spcAft>
                <a:spcPts val="0"/>
              </a:spcAft>
              <a:buClrTx/>
              <a:buSzTx/>
              <a:defRPr/>
            </a:pPr>
            <a:r>
              <a:rPr lang="en-US" dirty="0"/>
              <a:t>Would investments and foreign trade rates increase or decrease? </a:t>
            </a:r>
          </a:p>
          <a:p>
            <a:pPr lvl="1" eaLnBrk="1" fontAlgn="auto" hangingPunct="1">
              <a:spcAft>
                <a:spcPts val="0"/>
              </a:spcAft>
              <a:buClrTx/>
              <a:buSzTx/>
              <a:defRPr/>
            </a:pPr>
            <a:r>
              <a:rPr lang="en-US" dirty="0"/>
              <a:t>How would the GDP of the American economy be affected? </a:t>
            </a:r>
          </a:p>
          <a:p>
            <a:pPr lvl="1" eaLnBrk="1" fontAlgn="auto" hangingPunct="1">
              <a:spcAft>
                <a:spcPts val="0"/>
              </a:spcAft>
              <a:buClrTx/>
              <a:buSzTx/>
              <a:defRPr/>
            </a:pPr>
            <a:r>
              <a:rPr lang="en-US" dirty="0">
                <a:cs typeface="+mn-cs"/>
              </a:rPr>
              <a:t>To answer the above questions, consider the </a:t>
            </a:r>
            <a:r>
              <a:rPr lang="en-US" dirty="0">
                <a:cs typeface="+mn-cs"/>
                <a:hlinkClick r:id="rId6"/>
              </a:rPr>
              <a:t>relationship between interest rates and GDP</a:t>
            </a:r>
            <a:endParaRPr lang="en-US" dirty="0">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smtClean="0">
                <a:latin typeface="+mn-lt"/>
                <a:ea typeface="ＭＳ Ｐゴシック" panose="020B0600070205080204" pitchFamily="34" charset="-128"/>
                <a:cs typeface="Times New Roman" panose="02020603050405020304" pitchFamily="18" charset="0"/>
              </a:rPr>
              <a:t>.</a:t>
            </a:r>
          </a:p>
          <a:p>
            <a:r>
              <a:rPr lang="en-US" altLang="en-US" sz="1800" dirty="0" smtClean="0">
                <a:latin typeface="+mn-lt"/>
                <a:ea typeface="ＭＳ Ｐゴシック" panose="020B0600070205080204" pitchFamily="34" charset="-128"/>
                <a:cs typeface="Times New Roman" panose="02020603050405020304" pitchFamily="18" charset="0"/>
              </a:rPr>
              <a:t>For help with what in-text citations and reference listings should look like in a PowerPoint, refer </a:t>
            </a:r>
            <a:r>
              <a:rPr lang="en-US" altLang="en-US" sz="1800" dirty="0" smtClean="0">
                <a:latin typeface="+mn-lt"/>
                <a:ea typeface="ＭＳ Ｐゴシック" panose="020B0600070205080204" pitchFamily="34" charset="-128"/>
                <a:cs typeface="Times New Roman" panose="02020603050405020304" pitchFamily="18" charset="0"/>
                <a:hlinkClick r:id="rId4"/>
              </a:rPr>
              <a:t>here</a:t>
            </a:r>
            <a:r>
              <a:rPr lang="en-US" altLang="en-US" sz="1800" dirty="0" smtClean="0">
                <a:latin typeface="+mn-lt"/>
                <a:ea typeface="ＭＳ Ｐゴシック" panose="020B0600070205080204" pitchFamily="34" charset="-128"/>
                <a:cs typeface="Times New Roman" panose="02020603050405020304" pitchFamily="18" charset="0"/>
              </a:rPr>
              <a:t>.</a:t>
            </a:r>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7F50A-9BC7-43F3-A371-B337ED8D0765}">
  <ds:schemaRefs>
    <ds:schemaRef ds:uri="http://schemas.microsoft.com/office/2006/metadata/properties"/>
    <ds:schemaRef ds:uri="http://purl.org/dc/terms/"/>
    <ds:schemaRef ds:uri="http://purl.org/dc/elements/1.1/"/>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SNHU PowerPoint Template 2017</Template>
  <TotalTime>4995</TotalTime>
  <Words>775</Words>
  <Application>Microsoft Office PowerPoint</Application>
  <PresentationFormat>On-screen Show (4:3)</PresentationFormat>
  <Paragraphs>62</Paragraphs>
  <Slides>6</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ＭＳ Ｐゴシック</vt:lpstr>
      <vt:lpstr>Arial</vt:lpstr>
      <vt:lpstr>Arial Narrow</vt:lpstr>
      <vt:lpstr>Calibri</vt:lpstr>
      <vt:lpstr>Frank Goth ECd</vt:lpstr>
      <vt:lpstr>Times New Roman</vt:lpstr>
      <vt:lpstr>1_Office Theme</vt:lpstr>
      <vt:lpstr>Custom Design</vt:lpstr>
      <vt:lpstr>Presentation Title</vt:lpstr>
      <vt:lpstr>Ten-Year Period of U.S. Economic History Overview</vt:lpstr>
      <vt:lpstr>GDP (2 slides)</vt:lpstr>
      <vt:lpstr>Unemployment and Inflation (2+ slides)</vt:lpstr>
      <vt:lpstr>Interest Rates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Soto, Nicole</cp:lastModifiedBy>
  <cp:revision>103</cp:revision>
  <dcterms:created xsi:type="dcterms:W3CDTF">2010-01-07T21:36:39Z</dcterms:created>
  <dcterms:modified xsi:type="dcterms:W3CDTF">2018-06-01T18:27:08Z</dcterms:modified>
</cp:coreProperties>
</file>